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0" r:id="rId1"/>
  </p:sldMasterIdLst>
  <p:sldIdLst>
    <p:sldId id="257" r:id="rId2"/>
    <p:sldId id="259" r:id="rId3"/>
    <p:sldId id="260" r:id="rId4"/>
    <p:sldId id="261" r:id="rId5"/>
    <p:sldId id="262" r:id="rId6"/>
    <p:sldId id="263" r:id="rId7"/>
    <p:sldId id="264" r:id="rId8"/>
    <p:sldId id="265" r:id="rId9"/>
    <p:sldId id="267" r:id="rId10"/>
    <p:sldId id="268" r:id="rId11"/>
    <p:sldId id="269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009900"/>
    <a:srgbClr val="21ED1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603" autoAdjust="0"/>
    <p:restoredTop sz="94660"/>
  </p:normalViewPr>
  <p:slideViewPr>
    <p:cSldViewPr snapToGrid="0">
      <p:cViewPr varScale="1">
        <p:scale>
          <a:sx n="65" d="100"/>
          <a:sy n="65" d="100"/>
        </p:scale>
        <p:origin x="153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4334933" y="1169931"/>
            <a:ext cx="4814835" cy="4993802"/>
            <a:chOff x="4334933" y="1169931"/>
            <a:chExt cx="4814835" cy="4993802"/>
          </a:xfrm>
        </p:grpSpPr>
        <p:cxnSp>
          <p:nvCxnSpPr>
            <p:cNvPr id="17" name="Straight Connector 16"/>
            <p:cNvCxnSpPr/>
            <p:nvPr/>
          </p:nvCxnSpPr>
          <p:spPr>
            <a:xfrm flipH="1">
              <a:off x="6009259" y="1169931"/>
              <a:ext cx="3134741" cy="3134741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 flipH="1">
              <a:off x="4334933" y="1348898"/>
              <a:ext cx="4814835" cy="4814835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5225595" y="1469269"/>
              <a:ext cx="3912054" cy="3912054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 flipH="1">
              <a:off x="5304588" y="1307856"/>
              <a:ext cx="3839412" cy="3839412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 flipH="1">
              <a:off x="5707078" y="1770196"/>
              <a:ext cx="3430571" cy="3430570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533400"/>
            <a:ext cx="6154713" cy="3124201"/>
          </a:xfrm>
        </p:spPr>
        <p:txBody>
          <a:bodyPr anchor="b">
            <a:normAutofit/>
          </a:bodyPr>
          <a:lstStyle>
            <a:lvl1pPr algn="l">
              <a:defRPr sz="44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3843868"/>
            <a:ext cx="4954250" cy="1913466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430163-8600-49A1-A12D-8E2FA5117F37}" type="datetimeFigureOut">
              <a:rPr lang="ru-RU" smtClean="0"/>
              <a:t>16.03.2023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6D1E1-7CE1-4EFF-BC10-0D2726F41B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44006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6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533400" y="533400"/>
            <a:ext cx="8077200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762002" y="3843867"/>
            <a:ext cx="7281332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430163-8600-49A1-A12D-8E2FA5117F37}" type="datetimeFigureOut">
              <a:rPr lang="ru-RU" smtClean="0"/>
              <a:t>16.03.2023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6D1E1-7CE1-4EFF-BC10-0D2726F41B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40350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533400"/>
            <a:ext cx="8077200" cy="2895600"/>
          </a:xfrm>
        </p:spPr>
        <p:txBody>
          <a:bodyPr anchor="ctr">
            <a:normAutofit/>
          </a:bodyPr>
          <a:lstStyle>
            <a:lvl1pPr algn="l">
              <a:defRPr sz="28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114800"/>
            <a:ext cx="6383552" cy="1905000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430163-8600-49A1-A12D-8E2FA5117F37}" type="datetimeFigureOut">
              <a:rPr lang="ru-RU" smtClean="0"/>
              <a:t>16.03.2023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6D1E1-7CE1-4EFF-BC10-0D2726F41B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82550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283" y="533400"/>
            <a:ext cx="6859787" cy="2895600"/>
          </a:xfrm>
        </p:spPr>
        <p:txBody>
          <a:bodyPr anchor="ctr">
            <a:normAutofit/>
          </a:bodyPr>
          <a:lstStyle>
            <a:lvl1pPr algn="l">
              <a:defRPr sz="28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66800" y="3429000"/>
            <a:ext cx="6402467" cy="4826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301070"/>
            <a:ext cx="6382361" cy="171873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430163-8600-49A1-A12D-8E2FA5117F37}" type="datetimeFigureOut">
              <a:rPr lang="ru-RU" smtClean="0"/>
              <a:t>16.03.2023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6D1E1-7CE1-4EFF-BC10-0D2726F41BE5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28600" y="710624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96200" y="2768601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56922959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3429000"/>
            <a:ext cx="6382361" cy="1697400"/>
          </a:xfrm>
        </p:spPr>
        <p:txBody>
          <a:bodyPr anchor="b">
            <a:normAutofit/>
          </a:bodyPr>
          <a:lstStyle>
            <a:lvl1pPr algn="l">
              <a:defRPr sz="28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5132980"/>
            <a:ext cx="6383552" cy="886819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430163-8600-49A1-A12D-8E2FA5117F37}" type="datetimeFigureOut">
              <a:rPr lang="ru-RU" smtClean="0"/>
              <a:t>16.03.2023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6D1E1-7CE1-4EFF-BC10-0D2726F41B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189651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284" y="533400"/>
            <a:ext cx="6859786" cy="2895600"/>
          </a:xfrm>
        </p:spPr>
        <p:txBody>
          <a:bodyPr anchor="ctr">
            <a:normAutofit/>
          </a:bodyPr>
          <a:lstStyle>
            <a:lvl1pPr algn="l">
              <a:defRPr sz="28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33400" y="3886200"/>
            <a:ext cx="638236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0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953000"/>
            <a:ext cx="63823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430163-8600-49A1-A12D-8E2FA5117F37}" type="datetimeFigureOut">
              <a:rPr lang="ru-RU" smtClean="0"/>
              <a:t>16.03.2023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6D1E1-7CE1-4EFF-BC10-0D2726F41BE5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28600" y="710624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96200" y="2768601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38208378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533400"/>
            <a:ext cx="7525658" cy="28956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2800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33400" y="3928534"/>
            <a:ext cx="6382361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0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766735"/>
            <a:ext cx="6382360" cy="1253065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430163-8600-49A1-A12D-8E2FA5117F37}" type="datetimeFigureOut">
              <a:rPr lang="ru-RU" smtClean="0"/>
              <a:t>16.03.2023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6D1E1-7CE1-4EFF-BC10-0D2726F41B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004757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 algn="l">
              <a:defRPr sz="2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533401"/>
            <a:ext cx="6554867" cy="376767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430163-8600-49A1-A12D-8E2FA5117F37}" type="datetimeFigureOut">
              <a:rPr lang="ru-RU" smtClean="0"/>
              <a:t>16.03.2023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6D1E1-7CE1-4EFF-BC10-0D2726F41B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111411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66406" y="533400"/>
            <a:ext cx="2044194" cy="4419600"/>
          </a:xfrm>
        </p:spPr>
        <p:txBody>
          <a:bodyPr vert="eaVert">
            <a:normAutofit/>
          </a:bodyPr>
          <a:lstStyle>
            <a:lvl1pPr>
              <a:defRPr sz="2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533400"/>
            <a:ext cx="5850012" cy="54864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430163-8600-49A1-A12D-8E2FA5117F37}" type="datetimeFigureOut">
              <a:rPr lang="ru-RU" smtClean="0"/>
              <a:t>16.03.2023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6D1E1-7CE1-4EFF-BC10-0D2726F41B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82634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533400"/>
            <a:ext cx="6554867" cy="3767670"/>
          </a:xfrm>
        </p:spPr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430163-8600-49A1-A12D-8E2FA5117F37}" type="datetimeFigureOut">
              <a:rPr lang="ru-RU" smtClean="0"/>
              <a:t>16.03.2023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6D1E1-7CE1-4EFF-BC10-0D2726F41B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68579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1981199"/>
            <a:ext cx="6402468" cy="2319867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487333"/>
            <a:ext cx="6402467" cy="1532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430163-8600-49A1-A12D-8E2FA5117F37}" type="datetimeFigureOut">
              <a:rPr lang="ru-RU" smtClean="0"/>
              <a:t>16.03.2023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6D1E1-7CE1-4EFF-BC10-0D2726F41B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08328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Content Placeholder 3"/>
          <p:cNvSpPr>
            <a:spLocks noGrp="1"/>
          </p:cNvSpPr>
          <p:nvPr>
            <p:ph sz="half" idx="13"/>
          </p:nvPr>
        </p:nvSpPr>
        <p:spPr>
          <a:xfrm>
            <a:off x="533400" y="533400"/>
            <a:ext cx="3949967" cy="3767667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2" name="Content Placeholder 5"/>
          <p:cNvSpPr>
            <a:spLocks noGrp="1"/>
          </p:cNvSpPr>
          <p:nvPr>
            <p:ph sz="quarter" idx="4"/>
          </p:nvPr>
        </p:nvSpPr>
        <p:spPr>
          <a:xfrm>
            <a:off x="4662362" y="533400"/>
            <a:ext cx="3948238" cy="3759200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430163-8600-49A1-A12D-8E2FA5117F37}" type="datetimeFigureOut">
              <a:rPr lang="ru-RU" smtClean="0"/>
              <a:t>16.03.2023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6D1E1-7CE1-4EFF-BC10-0D2726F41B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49778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1" y="533400"/>
            <a:ext cx="3716866" cy="609600"/>
          </a:xfrm>
        </p:spPr>
        <p:txBody>
          <a:bodyPr anchor="b">
            <a:noAutofit/>
          </a:bodyPr>
          <a:lstStyle>
            <a:lvl1pPr marL="0" indent="0">
              <a:buNone/>
              <a:defRPr sz="2400" b="0" cap="all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399" y="1143000"/>
            <a:ext cx="3945467" cy="3158067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55016" y="566738"/>
            <a:ext cx="376405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 cap="all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2362" y="1143000"/>
            <a:ext cx="3956705" cy="3149600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430163-8600-49A1-A12D-8E2FA5117F37}" type="datetimeFigureOut">
              <a:rPr lang="ru-RU" smtClean="0"/>
              <a:t>16.03.2023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6D1E1-7CE1-4EFF-BC10-0D2726F41B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96396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430163-8600-49A1-A12D-8E2FA5117F37}" type="datetimeFigureOut">
              <a:rPr lang="ru-RU" smtClean="0"/>
              <a:t>16.03.2023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6D1E1-7CE1-4EFF-BC10-0D2726F41B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97099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430163-8600-49A1-A12D-8E2FA5117F37}" type="datetimeFigureOut">
              <a:rPr lang="ru-RU" smtClean="0"/>
              <a:t>16.03.2023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6D1E1-7CE1-4EFF-BC10-0D2726F41B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41594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8667" y="533400"/>
            <a:ext cx="3200400" cy="1524000"/>
          </a:xfrm>
        </p:spPr>
        <p:txBody>
          <a:bodyPr anchor="b">
            <a:normAutofit/>
          </a:bodyPr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399" y="533400"/>
            <a:ext cx="4438755" cy="5486400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418667" y="2209802"/>
            <a:ext cx="32004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430163-8600-49A1-A12D-8E2FA5117F37}" type="datetimeFigureOut">
              <a:rPr lang="ru-RU" smtClean="0"/>
              <a:t>16.03.2023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6D1E1-7CE1-4EFF-BC10-0D2726F41B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57205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95800" y="1447800"/>
            <a:ext cx="3563258" cy="11430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762000" y="914400"/>
            <a:ext cx="3280974" cy="48006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496027" y="2743200"/>
            <a:ext cx="3564223" cy="2082800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430163-8600-49A1-A12D-8E2FA5117F37}" type="datetimeFigureOut">
              <a:rPr lang="ru-RU" smtClean="0"/>
              <a:t>16.03.2023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33400" y="6172200"/>
            <a:ext cx="5811724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6D1E1-7CE1-4EFF-BC10-0D2726F41B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04885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6670675" y="3894667"/>
            <a:ext cx="2470456" cy="2658533"/>
            <a:chOff x="6687077" y="3259666"/>
            <a:chExt cx="2981857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8756120" y="3259666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6687077" y="3486677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7772400" y="3581400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7923214" y="3433394"/>
              <a:ext cx="1739738" cy="173974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8398935" y="3985317"/>
              <a:ext cx="1264017" cy="1264016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533401"/>
            <a:ext cx="6554867" cy="37676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30245" y="6172203"/>
            <a:ext cx="1200463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66430163-8600-49A1-A12D-8E2FA5117F37}" type="datetimeFigureOut">
              <a:rPr lang="ru-RU" smtClean="0"/>
              <a:t>16.03.2023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33400" y="6172200"/>
            <a:ext cx="5811724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774426" y="5578478"/>
            <a:ext cx="856907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28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B9D6D1E1-7CE1-4EFF-BC10-0D2726F41B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13919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  <p:sldLayoutId id="2147483702" r:id="rId12"/>
    <p:sldLayoutId id="2147483703" r:id="rId13"/>
    <p:sldLayoutId id="2147483704" r:id="rId14"/>
    <p:sldLayoutId id="2147483705" r:id="rId15"/>
    <p:sldLayoutId id="2147483706" r:id="rId16"/>
    <p:sldLayoutId id="214748370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2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jpe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5" Type="http://schemas.microsoft.com/office/2007/relationships/hdphoto" Target="../media/hdphoto1.wdp"/><Relationship Id="rId4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4.png"/><Relationship Id="rId4" Type="http://schemas.openxmlformats.org/officeDocument/2006/relationships/image" Target="../media/image1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.png"/><Relationship Id="rId5" Type="http://schemas.openxmlformats.org/officeDocument/2006/relationships/image" Target="../media/image23.png"/><Relationship Id="rId4" Type="http://schemas.openxmlformats.org/officeDocument/2006/relationships/image" Target="../media/image2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97" y="-297"/>
            <a:ext cx="9144793" cy="6858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7980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908720"/>
            <a:ext cx="8892480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1" dirty="0">
                <a:latin typeface="Times New Roman" panose="02020603050405020304" pitchFamily="18" charset="0"/>
                <a:ea typeface="Calibri" panose="020F0502020204030204" pitchFamily="34" charset="0"/>
              </a:rPr>
              <a:t>Республиканский конкурс на соискание гранта </a:t>
            </a:r>
            <a:endParaRPr lang="ru-RU" sz="2400" b="1" i="1" dirty="0" smtClean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r>
              <a:rPr lang="ru-RU" sz="2400" b="1" i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«</a:t>
            </a:r>
            <a:r>
              <a:rPr lang="ru-RU" sz="2400" b="1" i="1" dirty="0">
                <a:latin typeface="Times New Roman" panose="02020603050405020304" pitchFamily="18" charset="0"/>
                <a:ea typeface="Calibri" panose="020F0502020204030204" pitchFamily="34" charset="0"/>
              </a:rPr>
              <a:t>Наш лучший    учитель» - </a:t>
            </a:r>
            <a:r>
              <a:rPr lang="ru-RU" sz="2400" b="1" i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48 педагогов</a:t>
            </a:r>
          </a:p>
          <a:p>
            <a:endParaRPr lang="ru-RU" sz="24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Победители 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Республиканского конкурса среди педагогов, </a:t>
            </a:r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осуществляющих 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воспитание и обучение на родном языке, </a:t>
            </a:r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реализацию проектов, направленных на сохранение и </a:t>
            </a:r>
            <a:b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родных </a:t>
            </a:r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языков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24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 педагогов</a:t>
            </a:r>
          </a:p>
          <a:p>
            <a:endParaRPr lang="ru-RU" sz="24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b="1" i="1" dirty="0">
                <a:latin typeface="Times New Roman" panose="02020603050405020304" pitchFamily="18" charset="0"/>
                <a:ea typeface="Calibri" panose="020F0502020204030204" pitchFamily="34" charset="0"/>
              </a:rPr>
              <a:t>-Грант «Лучший методист» </a:t>
            </a:r>
            <a:r>
              <a:rPr lang="ru-RU" sz="2400" b="1" i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– 11 методистов </a:t>
            </a:r>
            <a:r>
              <a:rPr lang="ru-RU" sz="2400" b="1" i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b="1" i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управления </a:t>
            </a:r>
            <a:r>
              <a:rPr lang="ru-RU" sz="2400" b="1" i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образования</a:t>
            </a:r>
          </a:p>
          <a:p>
            <a:endParaRPr lang="ru-RU" sz="2400" b="1" i="1" dirty="0"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r>
              <a:rPr lang="ru-RU" sz="2400" b="1" i="1" dirty="0">
                <a:latin typeface="Times New Roman" panose="02020603050405020304" pitchFamily="18" charset="0"/>
                <a:ea typeface="Calibri" panose="020F0502020204030204" pitchFamily="34" charset="0"/>
              </a:rPr>
              <a:t>Грант Правительства Республики Татарстан «</a:t>
            </a:r>
            <a:r>
              <a:rPr lang="ru-RU" sz="2400" b="1" i="1" dirty="0" err="1">
                <a:latin typeface="Times New Roman" panose="02020603050405020304" pitchFamily="18" charset="0"/>
                <a:ea typeface="Calibri" panose="020F0502020204030204" pitchFamily="34" charset="0"/>
              </a:rPr>
              <a:t>Алгарыш</a:t>
            </a:r>
            <a:r>
              <a:rPr lang="ru-RU" sz="2400" b="1" i="1" dirty="0">
                <a:latin typeface="Times New Roman" panose="02020603050405020304" pitchFamily="18" charset="0"/>
                <a:ea typeface="Calibri" panose="020F0502020204030204" pitchFamily="34" charset="0"/>
              </a:rPr>
              <a:t>» </a:t>
            </a:r>
            <a:endParaRPr lang="ru-RU" sz="2400" b="1" i="1" dirty="0" smtClean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r>
              <a:rPr lang="ru-RU" sz="2400" b="1" i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b="1" i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                       - </a:t>
            </a:r>
            <a:r>
              <a:rPr lang="ru-RU" sz="2400" b="1" i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6 </a:t>
            </a:r>
            <a:r>
              <a:rPr lang="ru-RU" sz="2400" b="1" i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педагогов</a:t>
            </a:r>
          </a:p>
          <a:p>
            <a:endParaRPr lang="ru-RU" sz="2400" b="1" i="1" dirty="0"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r>
              <a:rPr lang="ru-RU" sz="2400" b="1" i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Другие гранты  - </a:t>
            </a:r>
            <a:r>
              <a:rPr lang="ru-RU" sz="2400" b="1" i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11 педагогов</a:t>
            </a:r>
            <a:endParaRPr lang="ru-RU" sz="2400" b="1" i="1" dirty="0"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endParaRPr lang="ru-RU" sz="2400" b="1" i="1" dirty="0" smtClean="0"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endParaRPr lang="ru-RU" sz="2400" b="1" i="1" dirty="0"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endParaRPr lang="ru-RU" sz="2400" b="1" i="1" dirty="0">
              <a:solidFill>
                <a:srgbClr val="002060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23820" y="21587"/>
            <a:ext cx="2520180" cy="746944"/>
          </a:xfrm>
          <a:prstGeom prst="rect">
            <a:avLst/>
          </a:prstGeom>
        </p:spPr>
      </p:pic>
      <p:pic>
        <p:nvPicPr>
          <p:cNvPr id="4" name="Рисунок 3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848"/>
            <a:ext cx="2473960" cy="73342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77816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1806" y="1084163"/>
            <a:ext cx="8640960" cy="50931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4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Нагрудный </a:t>
            </a:r>
            <a:r>
              <a:rPr lang="ru-RU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знак </a:t>
            </a:r>
            <a:r>
              <a:rPr lang="ru-RU" sz="24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МО и Н </a:t>
            </a:r>
            <a:r>
              <a:rPr lang="ru-RU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РТ «За заслуги в образовании» - </a:t>
            </a:r>
            <a:r>
              <a:rPr lang="ru-RU" sz="2800" b="1" i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67</a:t>
            </a:r>
          </a:p>
          <a:p>
            <a:pPr>
              <a:lnSpc>
                <a:spcPct val="150000"/>
              </a:lnSpc>
            </a:pPr>
            <a:r>
              <a:rPr lang="ru-RU" sz="24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Почетная </a:t>
            </a:r>
            <a:r>
              <a:rPr lang="ru-RU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грамота </a:t>
            </a:r>
            <a:r>
              <a:rPr lang="ru-RU" sz="24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МО и Н </a:t>
            </a:r>
            <a:r>
              <a:rPr lang="ru-RU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РТ – </a:t>
            </a:r>
            <a:r>
              <a:rPr lang="ru-RU" sz="2800" b="1" i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126</a:t>
            </a:r>
          </a:p>
          <a:p>
            <a:pPr>
              <a:lnSpc>
                <a:spcPct val="150000"/>
              </a:lnSpc>
            </a:pPr>
            <a:r>
              <a:rPr lang="ru-RU" sz="24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Знак </a:t>
            </a:r>
            <a:r>
              <a:rPr lang="ru-RU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отличия «Почетный наставник» - </a:t>
            </a:r>
            <a:r>
              <a:rPr lang="ru-RU" sz="2800" b="1" i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21</a:t>
            </a:r>
          </a:p>
          <a:p>
            <a:pPr>
              <a:lnSpc>
                <a:spcPct val="150000"/>
              </a:lnSpc>
            </a:pPr>
            <a:r>
              <a:rPr lang="ru-RU" sz="24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Почетный </a:t>
            </a:r>
            <a:r>
              <a:rPr lang="ru-RU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работник общего образования РФ – </a:t>
            </a:r>
            <a:r>
              <a:rPr lang="ru-RU" sz="2800" b="1" i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10</a:t>
            </a:r>
          </a:p>
          <a:p>
            <a:pPr>
              <a:lnSpc>
                <a:spcPct val="150000"/>
              </a:lnSpc>
            </a:pPr>
            <a:r>
              <a:rPr lang="ru-RU" sz="24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Ведомственный </a:t>
            </a:r>
            <a:r>
              <a:rPr lang="ru-RU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знак отличия Министерства просвещения </a:t>
            </a:r>
            <a:endParaRPr lang="ru-RU" sz="2400" b="1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ru-RU" sz="24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Российской </a:t>
            </a:r>
            <a:r>
              <a:rPr lang="ru-RU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Федерации «Отличник просвещения» - </a:t>
            </a:r>
            <a:r>
              <a:rPr lang="ru-RU" sz="2800" b="1" i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4</a:t>
            </a:r>
          </a:p>
          <a:p>
            <a:pPr>
              <a:lnSpc>
                <a:spcPct val="150000"/>
              </a:lnSpc>
            </a:pPr>
            <a:r>
              <a:rPr lang="ru-RU" sz="24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Почетная </a:t>
            </a:r>
            <a:r>
              <a:rPr lang="ru-RU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грамота </a:t>
            </a:r>
            <a:r>
              <a:rPr lang="ru-RU" sz="24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МО и Н </a:t>
            </a:r>
            <a:r>
              <a:rPr lang="ru-RU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РФ – </a:t>
            </a:r>
            <a:r>
              <a:rPr lang="ru-RU" sz="2800" b="1" i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62</a:t>
            </a:r>
          </a:p>
          <a:p>
            <a:pPr>
              <a:lnSpc>
                <a:spcPct val="150000"/>
              </a:lnSpc>
            </a:pP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</a:t>
            </a:r>
            <a:r>
              <a:rPr lang="ru-RU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Заслуженный учитель РТ» - </a:t>
            </a:r>
            <a:r>
              <a:rPr lang="ru-RU" sz="2800" b="1" i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5</a:t>
            </a:r>
            <a:endParaRPr lang="ru-RU" sz="2800" b="1" i="1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53244" y="0"/>
            <a:ext cx="806489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ln w="0"/>
                <a:solidFill>
                  <a:srgbClr val="FF0000"/>
                </a:solidFill>
                <a:latin typeface="Monotype Corsiva" panose="03010101010201010101" pitchFamily="66" charset="0"/>
              </a:rPr>
              <a:t>Награды педагогов </a:t>
            </a:r>
          </a:p>
          <a:p>
            <a:pPr algn="ctr"/>
            <a:r>
              <a:rPr lang="ru-RU" sz="3600" b="1" dirty="0" smtClean="0">
                <a:ln w="0"/>
                <a:solidFill>
                  <a:srgbClr val="FF0000"/>
                </a:solidFill>
                <a:latin typeface="Monotype Corsiva" panose="03010101010201010101" pitchFamily="66" charset="0"/>
              </a:rPr>
              <a:t>в период с 2010 по 2022 гг.</a:t>
            </a:r>
            <a:endParaRPr lang="ru-RU" sz="3600" b="1" dirty="0">
              <a:ln w="0"/>
              <a:solidFill>
                <a:srgbClr val="FF0000"/>
              </a:solidFill>
              <a:latin typeface="Monotype Corsiva" panose="03010101010201010101" pitchFamily="66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86562" y="21587"/>
            <a:ext cx="2357437" cy="698709"/>
          </a:xfrm>
          <a:prstGeom prst="rect">
            <a:avLst/>
          </a:prstGeom>
        </p:spPr>
      </p:pic>
      <p:pic>
        <p:nvPicPr>
          <p:cNvPr id="6" name="Рисунок 5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848"/>
            <a:ext cx="2328863" cy="65807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46409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35712" y="1330644"/>
            <a:ext cx="471814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Конкурс социально-культурных </a:t>
            </a:r>
            <a:r>
              <a:rPr lang="ru-RU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проектов</a:t>
            </a:r>
          </a:p>
          <a:p>
            <a:pPr algn="ctr"/>
            <a:r>
              <a:rPr lang="ru-RU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ОАО «РИТЭК</a:t>
            </a:r>
            <a:r>
              <a:rPr lang="ru-RU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»,</a:t>
            </a:r>
          </a:p>
          <a:p>
            <a:pPr algn="ctr"/>
            <a:r>
              <a:rPr lang="ru-RU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b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проект «</a:t>
            </a:r>
            <a:r>
              <a:rPr lang="ru-RU" b="1" dirty="0" err="1" smtClean="0">
                <a:latin typeface="Times New Roman" panose="02020603050405020304" pitchFamily="18" charset="0"/>
                <a:ea typeface="Calibri" panose="020F0502020204030204" pitchFamily="34" charset="0"/>
              </a:rPr>
              <a:t>Экосумки</a:t>
            </a:r>
            <a:r>
              <a:rPr lang="ru-RU" b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», 2014 г., </a:t>
            </a:r>
          </a:p>
          <a:p>
            <a:pPr algn="ctr"/>
            <a:r>
              <a:rPr lang="ru-RU" b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Школа </a:t>
            </a: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</a:rPr>
              <a:t>№</a:t>
            </a:r>
            <a:r>
              <a:rPr lang="ru-RU" b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4 г. Агрыз,</a:t>
            </a:r>
            <a:r>
              <a:rPr lang="ru-RU" b="1" dirty="0" smtClean="0"/>
              <a:t> </a:t>
            </a:r>
            <a:r>
              <a:rPr lang="ru-RU" b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31500 руб.</a:t>
            </a:r>
          </a:p>
        </p:txBody>
      </p:sp>
      <p:pic>
        <p:nvPicPr>
          <p:cNvPr id="7" name="Рисунок 6" descr="http://evrazistvo.ru/wp-content/gallery/frolova/3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3501" y="1041454"/>
            <a:ext cx="3557586" cy="1887483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21904" y="0"/>
            <a:ext cx="2422095" cy="657225"/>
          </a:xfrm>
          <a:prstGeom prst="rect">
            <a:avLst/>
          </a:prstGeom>
        </p:spPr>
      </p:pic>
      <p:pic>
        <p:nvPicPr>
          <p:cNvPr id="9" name="Рисунок 8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847"/>
            <a:ext cx="2243138" cy="62949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Прямоугольник 1"/>
          <p:cNvSpPr/>
          <p:nvPr/>
        </p:nvSpPr>
        <p:spPr>
          <a:xfrm>
            <a:off x="3779341" y="3363150"/>
            <a:ext cx="5150346" cy="9814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Конкурс социально-культурных </a:t>
            </a:r>
            <a:r>
              <a:rPr lang="ru-RU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проектов </a:t>
            </a: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ОАО «РИТЭК», проект «Хоровод дружбы</a:t>
            </a:r>
            <a:r>
              <a:rPr lang="ru-RU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», </a:t>
            </a:r>
            <a:r>
              <a:rPr lang="ru-RU" b="1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Кучуковская</a:t>
            </a:r>
            <a:r>
              <a:rPr lang="ru-RU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школа, 2014, 100 </a:t>
            </a:r>
            <a:r>
              <a:rPr lang="ru-RU" b="1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тыс.руб</a:t>
            </a:r>
            <a:r>
              <a:rPr lang="ru-RU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14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327771" y="71678"/>
            <a:ext cx="426430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4000" b="1" dirty="0" err="1" smtClean="0">
                <a:ln w="0"/>
                <a:solidFill>
                  <a:srgbClr val="FF0000"/>
                </a:solidFill>
                <a:latin typeface="Monotype Corsiva" panose="03010101010201010101" pitchFamily="66" charset="0"/>
              </a:rPr>
              <a:t>Грантовые</a:t>
            </a:r>
            <a:r>
              <a:rPr lang="ru-RU" sz="4000" b="1" dirty="0" smtClean="0">
                <a:ln w="0"/>
                <a:solidFill>
                  <a:srgbClr val="FF0000"/>
                </a:solidFill>
                <a:latin typeface="Monotype Corsiva" panose="03010101010201010101" pitchFamily="66" charset="0"/>
              </a:rPr>
              <a:t> конкурсы</a:t>
            </a:r>
            <a:endParaRPr lang="ru-RU" sz="4000" b="1" dirty="0">
              <a:ln w="0"/>
              <a:solidFill>
                <a:srgbClr val="FF0000"/>
              </a:solidFill>
              <a:latin typeface="Monotype Corsiva" panose="03010101010201010101" pitchFamily="66" charset="0"/>
            </a:endParaRPr>
          </a:p>
        </p:txBody>
      </p:sp>
      <p:pic>
        <p:nvPicPr>
          <p:cNvPr id="12" name="Рисунок 11" descr="P1060402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797" y="2769074"/>
            <a:ext cx="3518377" cy="20315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629275" y="4737040"/>
            <a:ext cx="3386138" cy="2120960"/>
          </a:xfrm>
          <a:prstGeom prst="rect">
            <a:avLst/>
          </a:prstGeom>
        </p:spPr>
      </p:pic>
      <p:sp>
        <p:nvSpPr>
          <p:cNvPr id="14" name="Прямоугольник 13"/>
          <p:cNvSpPr/>
          <p:nvPr/>
        </p:nvSpPr>
        <p:spPr>
          <a:xfrm>
            <a:off x="0" y="5043409"/>
            <a:ext cx="572928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 Республиканский конкурс </a:t>
            </a: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</a:rPr>
              <a:t>школьных музеев, </a:t>
            </a:r>
            <a:r>
              <a:rPr lang="ru-RU" b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посвященный </a:t>
            </a: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</a:rPr>
              <a:t>70-летию Победы Советского </a:t>
            </a:r>
            <a:endParaRPr lang="ru-RU" b="1" dirty="0" smtClean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ctr"/>
            <a:r>
              <a:rPr lang="ru-RU" b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народа </a:t>
            </a: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</a:rPr>
              <a:t>в Великой Отечественной войне 1941-1945 гг</a:t>
            </a:r>
            <a:r>
              <a:rPr lang="ru-RU" b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., </a:t>
            </a:r>
          </a:p>
          <a:p>
            <a:pPr algn="ctr"/>
            <a:r>
              <a:rPr lang="ru-RU" b="1" dirty="0" err="1" smtClean="0">
                <a:latin typeface="Times New Roman" panose="02020603050405020304" pitchFamily="18" charset="0"/>
                <a:ea typeface="Calibri" panose="020F0502020204030204" pitchFamily="34" charset="0"/>
              </a:rPr>
              <a:t>Исенбаевская</a:t>
            </a:r>
            <a:r>
              <a:rPr lang="ru-RU" b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 школа, 2014,2015 г., 25тыс.руб.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2125742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915816" y="917911"/>
            <a:ext cx="554461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</a:rPr>
              <a:t>Всероссийский проект «Мой </a:t>
            </a: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учитель», 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</a:rPr>
              <a:t>инициированный БФ «Кто, если не Я?» при поддержке Министерства образования и науки </a:t>
            </a: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РФ, </a:t>
            </a:r>
            <a:r>
              <a:rPr lang="ru-RU" b="1" dirty="0" err="1" smtClean="0">
                <a:latin typeface="Times New Roman" panose="02020603050405020304" pitchFamily="18" charset="0"/>
                <a:ea typeface="Calibri" panose="020F0502020204030204" pitchFamily="34" charset="0"/>
              </a:rPr>
              <a:t>Кичкетанская</a:t>
            </a:r>
            <a:r>
              <a:rPr lang="ru-RU" b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 школа</a:t>
            </a: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, 2013 г., 60 </a:t>
            </a:r>
            <a:r>
              <a:rPr lang="ru-RU" dirty="0" err="1" smtClean="0">
                <a:latin typeface="Times New Roman" panose="02020603050405020304" pitchFamily="18" charset="0"/>
                <a:ea typeface="Calibri" panose="020F0502020204030204" pitchFamily="34" charset="0"/>
              </a:rPr>
              <a:t>тыс.руб</a:t>
            </a: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  <a:endParaRPr lang="ru-RU" dirty="0"/>
          </a:p>
        </p:txBody>
      </p:sp>
      <p:pic>
        <p:nvPicPr>
          <p:cNvPr id="3" name="Рисунок 2" descr="C:\Users\Эльмира\Documents\Фото класса\Учитель фото\100_8537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8961" y="847597"/>
            <a:ext cx="2150944" cy="1301923"/>
          </a:xfrm>
          <a:prstGeom prst="rect">
            <a:avLst/>
          </a:prstGeom>
          <a:noFill/>
          <a:ln w="19050">
            <a:solidFill>
              <a:srgbClr val="0000FF"/>
            </a:solidFill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251520" y="2274838"/>
            <a:ext cx="5616624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Общероссийский конкурс социальных и культурных проектов ОАО «РИТЕК» «Культурно мемориальный комплекс «Во имя жизни на </a:t>
            </a: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земле», 2015 г.,  </a:t>
            </a:r>
            <a:r>
              <a:rPr lang="ru-RU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Сарсак-Омгинский лицей, </a:t>
            </a: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300 </a:t>
            </a:r>
            <a:r>
              <a:rPr lang="ru-RU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тыс.руб</a:t>
            </a: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., также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вошел в число лучших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сельских школ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Республики Татарстан по сдаче ЕГЭ по математике, сертификат на 500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тыс.руб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(оснащение для кабинета математики)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707904" y="4725144"/>
            <a:ext cx="5040560" cy="20005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Обладатель 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Гранта РТ «Успешная школа</a:t>
            </a: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», 2017 год,  </a:t>
            </a:r>
            <a:r>
              <a:rPr lang="ru-RU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Школа №2, </a:t>
            </a: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500 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тыс. руб.</a:t>
            </a:r>
          </a:p>
          <a:p>
            <a:pPr>
              <a:spcAft>
                <a:spcPts val="0"/>
              </a:spcAft>
            </a:pP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Победитель  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XV Конкурса социальных и культурных проектов ПАО «Лукойл» в номинации «Экология», </a:t>
            </a: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2020 г.,  </a:t>
            </a: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Школа №2</a:t>
            </a: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</a:t>
            </a:r>
          </a:p>
          <a:p>
            <a:pPr>
              <a:spcAft>
                <a:spcPts val="0"/>
              </a:spcAft>
            </a:pP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150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тыс.руб</a:t>
            </a: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>
              <a:spcAft>
                <a:spcPts val="0"/>
              </a:spcAft>
            </a:pPr>
            <a:endParaRPr lang="ru-RU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Picture 2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7559" y="4739760"/>
            <a:ext cx="3267286" cy="1783239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</p:pic>
      <p:pic>
        <p:nvPicPr>
          <p:cNvPr id="7" name="Picture 2" descr="https://edu.tatar.ru/upload/organization/19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2420888"/>
            <a:ext cx="2880320" cy="1859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2555776" y="38287"/>
            <a:ext cx="426430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4000" b="1" dirty="0" err="1" smtClean="0">
                <a:ln w="0"/>
                <a:solidFill>
                  <a:srgbClr val="FF0000"/>
                </a:solidFill>
                <a:latin typeface="Monotype Corsiva" panose="03010101010201010101" pitchFamily="66" charset="0"/>
              </a:rPr>
              <a:t>Грантовые</a:t>
            </a:r>
            <a:r>
              <a:rPr lang="ru-RU" sz="4000" b="1" dirty="0" smtClean="0">
                <a:ln w="0"/>
                <a:solidFill>
                  <a:srgbClr val="FF0000"/>
                </a:solidFill>
                <a:latin typeface="Monotype Corsiva" panose="03010101010201010101" pitchFamily="66" charset="0"/>
              </a:rPr>
              <a:t> конкурсы</a:t>
            </a:r>
            <a:endParaRPr lang="ru-RU" sz="4000" b="1" dirty="0">
              <a:ln w="0"/>
              <a:solidFill>
                <a:srgbClr val="FF0000"/>
              </a:solidFill>
              <a:latin typeface="Monotype Corsiva" panose="03010101010201010101" pitchFamily="66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2243522" cy="627942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938168" y="0"/>
            <a:ext cx="2205832" cy="600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0876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81290" y="1490410"/>
            <a:ext cx="5256584" cy="12777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Грант МО и Н РТ в  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рамках пилотной площадки по внедрению ФГОС ДО </a:t>
            </a: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(оборудование 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наборы L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ego Education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Lego </a:t>
            </a:r>
            <a:r>
              <a:rPr lang="en-US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Wedo</a:t>
            </a: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), </a:t>
            </a: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Детский сад №9 </a:t>
            </a:r>
            <a:r>
              <a:rPr lang="ru-RU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г.Агрыз, </a:t>
            </a: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2014 год, 724,9 </a:t>
            </a:r>
            <a:r>
              <a:rPr lang="ru-RU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тыс.руб</a:t>
            </a: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 descr="C:\Users\User\Documents\Образцовый детский сад\лего\5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57863" y="973930"/>
            <a:ext cx="3166516" cy="21550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 descr="\\ЧЕЛОВЕК-ПК\Users\Public\Pictures\фото\спорт мероприятия\SAM_1571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5507" y="3430142"/>
            <a:ext cx="3447806" cy="2813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3629324" y="3231084"/>
            <a:ext cx="5286101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     V конкурс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социальных и культурных проектов ОАО «РИТЭК» и благотворительного фонда «Лукойл» в Республике Татарстан в номинации «Культура и спорт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», </a:t>
            </a:r>
            <a:r>
              <a:rPr lang="ru-RU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Детский сад «</a:t>
            </a:r>
            <a:r>
              <a:rPr lang="ru-RU" b="1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Миляуша</a:t>
            </a:r>
            <a:r>
              <a:rPr lang="ru-RU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» </a:t>
            </a:r>
            <a:r>
              <a:rPr lang="ru-RU" b="1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с.Терси</a:t>
            </a:r>
            <a:r>
              <a:rPr lang="ru-RU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2014 год, 1 </a:t>
            </a:r>
            <a:r>
              <a:rPr lang="ru-RU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млн.руб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740759" y="5015468"/>
            <a:ext cx="540324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     Республиканский конкурс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«Лучший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билингвальный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детский сад»,   </a:t>
            </a:r>
            <a:endParaRPr lang="ru-RU" dirty="0" smtClean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r>
              <a:rPr lang="ru-RU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Детский 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сад </a:t>
            </a:r>
            <a:r>
              <a:rPr lang="ru-RU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«</a:t>
            </a:r>
            <a:r>
              <a:rPr lang="ru-RU" b="1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Миляуша</a:t>
            </a:r>
            <a:r>
              <a:rPr lang="ru-RU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» </a:t>
            </a:r>
            <a:r>
              <a:rPr lang="ru-RU" b="1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с.Терси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2015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год, </a:t>
            </a:r>
            <a:endParaRPr lang="ru-RU" dirty="0" smtClean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1 </a:t>
            </a:r>
            <a:r>
              <a:rPr lang="ru-RU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млн.руб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        </a:t>
            </a:r>
            <a:endParaRPr lang="ru-RU" dirty="0"/>
          </a:p>
        </p:txBody>
      </p:sp>
      <p:pic>
        <p:nvPicPr>
          <p:cNvPr id="7" name="Рисунок 6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848"/>
            <a:ext cx="2473960" cy="733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44208" y="0"/>
            <a:ext cx="2699792" cy="732577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2473960" y="71678"/>
            <a:ext cx="447430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dirty="0" err="1" smtClean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Monotype Corsiva" panose="03010101010201010101" pitchFamily="66" charset="0"/>
              </a:rPr>
              <a:t>Грантовые</a:t>
            </a:r>
            <a:r>
              <a:rPr lang="ru-RU" sz="4000" dirty="0" smtClean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Monotype Corsiva" panose="03010101010201010101" pitchFamily="66" charset="0"/>
              </a:rPr>
              <a:t> конкурсы</a:t>
            </a:r>
            <a:endParaRPr lang="ru-RU" sz="4000" dirty="0">
              <a:ln w="0"/>
              <a:solidFill>
                <a:srgbClr val="00206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Monotype Corsiva" panose="030101010102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9904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:\Миллион\сертификат миллион.pn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05" t="1347" r="1175" b="3676"/>
          <a:stretch/>
        </p:blipFill>
        <p:spPr bwMode="auto">
          <a:xfrm>
            <a:off x="755576" y="90158"/>
            <a:ext cx="2850922" cy="211622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5062" y="2333648"/>
            <a:ext cx="4268905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«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</a:rPr>
              <a:t>Лучшая практика обучения на государственных языках Республики Татарстан в общеобразовательных организациях Республики Татарстан», </a:t>
            </a:r>
            <a:r>
              <a:rPr lang="ru-RU" b="1" dirty="0" err="1">
                <a:latin typeface="Times New Roman" panose="02020603050405020304" pitchFamily="18" charset="0"/>
                <a:ea typeface="Calibri" panose="020F0502020204030204" pitchFamily="34" charset="0"/>
              </a:rPr>
              <a:t>Кадыбашская</a:t>
            </a: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b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школа, </a:t>
            </a: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1 </a:t>
            </a:r>
            <a:r>
              <a:rPr lang="ru-RU" dirty="0" err="1" smtClean="0">
                <a:latin typeface="Times New Roman" panose="02020603050405020304" pitchFamily="18" charset="0"/>
                <a:ea typeface="Calibri" panose="020F0502020204030204" pitchFamily="34" charset="0"/>
              </a:rPr>
              <a:t>млн.руб</a:t>
            </a: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., 2017 г.</a:t>
            </a:r>
            <a:endParaRPr lang="ru-RU" dirty="0"/>
          </a:p>
        </p:txBody>
      </p:sp>
      <p:pic>
        <p:nvPicPr>
          <p:cNvPr id="4" name="Рисунок 3" descr="UjayJiHtX-3Eami_zEAzcMVKukd_B9KZg1gqMNNnlQzO4ANGLpg22zpLtkMAv6qtcCWEs4uWrEl5RjrCp_KzR-mq.jpg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004048" y="183804"/>
            <a:ext cx="2880320" cy="2148509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4283968" y="2378512"/>
            <a:ext cx="4680520" cy="21522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Оказание услуг психолого-педагогической, методической и консультативной помощи родителям (законным представителям) детей, а также гражданам, желающим принять на воспитание в свои семьи детей, оставшихся без попечения родителей</a:t>
            </a: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», </a:t>
            </a: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Детский сад №6 г. </a:t>
            </a:r>
            <a:r>
              <a:rPr lang="ru-RU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Агрыз, 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2022 </a:t>
            </a: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г.</a:t>
            </a:r>
            <a:r>
              <a:rPr lang="ru-RU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2,6млн.руб.</a:t>
            </a:r>
            <a:r>
              <a:rPr lang="ru-RU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ru-RU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 descr="C:\Users\фидания\Desktop\фото\фото награждения\AI3I5508-S.jpg"/>
          <p:cNvPicPr/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128587" y="3971925"/>
            <a:ext cx="3286125" cy="2771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3623020" y="4848377"/>
            <a:ext cx="5250525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Республиканский конкурс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«Лучшее образовательное учреждение по обучению </a:t>
            </a:r>
            <a:endParaRPr lang="ru-RU" dirty="0" smtClean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воспитанию детей на родном (татарском) 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языке», </a:t>
            </a:r>
            <a:r>
              <a:rPr lang="ru-RU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Детский сад «</a:t>
            </a:r>
            <a:r>
              <a:rPr lang="ru-RU" b="1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Миляуша</a:t>
            </a:r>
            <a:r>
              <a:rPr lang="ru-RU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 </a:t>
            </a:r>
            <a:r>
              <a:rPr lang="ru-RU" b="1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с.Терси</a:t>
            </a:r>
            <a:r>
              <a:rPr lang="ru-RU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2020 г., 500 </a:t>
            </a:r>
            <a:r>
              <a:rPr lang="ru-RU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тыс.руб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6203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Users\Admin\Downloads\IMG-20220614-WA0019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5876" y="2335172"/>
            <a:ext cx="2160240" cy="2779846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Заголовок 1"/>
          <p:cNvSpPr txBox="1">
            <a:spLocks/>
          </p:cNvSpPr>
          <p:nvPr/>
        </p:nvSpPr>
        <p:spPr>
          <a:xfrm>
            <a:off x="385292" y="404664"/>
            <a:ext cx="8229600" cy="1595454"/>
          </a:xfrm>
          <a:prstGeom prst="rect">
            <a:avLst/>
          </a:prstGeom>
        </p:spPr>
        <p:txBody>
          <a:bodyPr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Победители </a:t>
            </a:r>
            <a:b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Республиканского конкурса по реализации проектов, направленных на сохранение и развитие языков, традиций, культуры народов, проживающих на территории Республики Татарстан </a:t>
            </a:r>
            <a:b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(грант в размере 500 </a:t>
            </a:r>
            <a:r>
              <a:rPr lang="ru-RU" sz="20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тыс.руб</a:t>
            </a: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., 2021 год)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C:\Users\Admin\Downloads\17.jp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20" t="1941" r="7937" b="24690"/>
          <a:stretch/>
        </p:blipFill>
        <p:spPr bwMode="auto">
          <a:xfrm>
            <a:off x="6300192" y="2305338"/>
            <a:ext cx="2160240" cy="277984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Рисунок 4" descr="C:\Users\Admin\Downloads\шлм фото.jpg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258" r="18194"/>
          <a:stretch/>
        </p:blipFill>
        <p:spPr bwMode="auto">
          <a:xfrm>
            <a:off x="609029" y="2335172"/>
            <a:ext cx="2162771" cy="277984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3243262" y="5311119"/>
            <a:ext cx="2672891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Бадахшин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Равил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Навитович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директор  </a:t>
            </a:r>
            <a:r>
              <a:rPr kumimoji="0" lang="ru-RU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Иж-Бобьинской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школы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271463" y="5301209"/>
            <a:ext cx="2500337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Шайдуллина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Ляйсан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Маликовна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директор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С-</a:t>
            </a:r>
            <a:r>
              <a:rPr kumimoji="0" lang="ru-RU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Омгинского</a:t>
            </a:r>
            <a:r>
              <a:rPr kumimoji="0" lang="ru-RU" b="1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лицея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822484" y="5301208"/>
            <a:ext cx="285752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Лотфуллина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Рамиля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Махасимовна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заведующий детским садом №6 г.Агрыз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Рисунок 8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848"/>
            <a:ext cx="2473960" cy="733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16216" y="0"/>
            <a:ext cx="2627784" cy="746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6625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5292" y="1196752"/>
            <a:ext cx="8229600" cy="803366"/>
          </a:xfrm>
        </p:spPr>
        <p:txBody>
          <a:bodyPr>
            <a:noAutofit/>
          </a:bodyPr>
          <a:lstStyle/>
          <a:p>
            <a:pPr algn="ctr"/>
            <a:r>
              <a:rPr lang="ru-RU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Победители </a:t>
            </a:r>
            <a:br>
              <a:rPr lang="ru-RU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Республиканского конкурса по реализации проектов, направленных на сохранение и развитие языков, традиций, культуры народов, проживающих на территории Республики Татарстан </a:t>
            </a:r>
            <a:br>
              <a:rPr lang="ru-RU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(грант в размере 500 </a:t>
            </a:r>
            <a:r>
              <a:rPr lang="ru-RU" sz="2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тыс.руб</a:t>
            </a: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., 2022 год)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C:\Users\Директор\Desktop\21-22\фото давлетовой.jp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165" r="2867" b="18363"/>
          <a:stretch/>
        </p:blipFill>
        <p:spPr bwMode="auto">
          <a:xfrm>
            <a:off x="485775" y="1964124"/>
            <a:ext cx="2343136" cy="290503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Рисунок 4" descr="C:\Users\Admin\Downloads\мое фото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5991" y="1989735"/>
            <a:ext cx="2244441" cy="2879426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C:\Users\Admin\Downloads\IMG_20220527_150921.jpg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903" t="19542" r="20811" b="27963"/>
          <a:stretch/>
        </p:blipFill>
        <p:spPr bwMode="auto">
          <a:xfrm>
            <a:off x="3333259" y="1989734"/>
            <a:ext cx="2246853" cy="287942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1201" name="Rectangle 1"/>
          <p:cNvSpPr>
            <a:spLocks noChangeArrowheads="1"/>
          </p:cNvSpPr>
          <p:nvPr/>
        </p:nvSpPr>
        <p:spPr bwMode="auto">
          <a:xfrm>
            <a:off x="-128587" y="5073735"/>
            <a:ext cx="3386138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Давлетова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Миляуша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Захидовна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директор  </a:t>
            </a:r>
            <a:r>
              <a:rPr kumimoji="0" lang="ru-RU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Терсинской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школы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51202" name="Rectangle 2"/>
          <p:cNvSpPr>
            <a:spLocks noChangeArrowheads="1"/>
          </p:cNvSpPr>
          <p:nvPr/>
        </p:nvSpPr>
        <p:spPr bwMode="auto">
          <a:xfrm>
            <a:off x="5980889" y="5200479"/>
            <a:ext cx="2963086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Миликанова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Марина Геннадьевна, директор </a:t>
            </a:r>
            <a:r>
              <a:rPr kumimoji="0" lang="ru-RU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Бимской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школы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027925" y="5078111"/>
            <a:ext cx="285752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Закирова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Эльвира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Ирековна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заведующий детским садом №5 г.Агрыз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Рисунок 8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847"/>
            <a:ext cx="1243013" cy="45804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72400" y="21587"/>
            <a:ext cx="1371600" cy="406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8565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300413" y="1429776"/>
            <a:ext cx="5643562" cy="35548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1000"/>
              </a:spcAft>
            </a:pPr>
            <a: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Победитель республиканского конкурса «Картинг собирает друзей» </a:t>
            </a:r>
            <a:endParaRPr lang="ru-RU" sz="2000" b="1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0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Грант Кабинета Министров РТ </a:t>
            </a:r>
            <a:endParaRPr lang="ru-RU" sz="2000" b="1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0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размере 487 500 руб.)</a:t>
            </a:r>
            <a:endParaRPr lang="ru-RU" sz="2000" b="1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Aft>
                <a:spcPts val="1000"/>
              </a:spcAft>
            </a:pPr>
            <a:endParaRPr lang="ru-RU" sz="2000" b="1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Aft>
                <a:spcPts val="1000"/>
              </a:spcAft>
            </a:pPr>
            <a:r>
              <a:rPr lang="ru-RU" sz="20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Международный </a:t>
            </a:r>
            <a: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пленэр: многонациональная палитра </a:t>
            </a:r>
            <a:r>
              <a:rPr lang="ru-RU" sz="20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Прикамья</a:t>
            </a:r>
            <a: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победитель федерального конкурса "Президентский фонд культурных инициатив" </a:t>
            </a:r>
            <a:endParaRPr lang="ru-RU" sz="2000" b="1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Aft>
                <a:spcPts val="1000"/>
              </a:spcAft>
            </a:pPr>
            <a:r>
              <a:rPr lang="ru-RU" sz="20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Грант в размере 448 120 руб.)</a:t>
            </a:r>
            <a:endParaRPr lang="ru-RU" sz="20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 descr="C:\Users\Admin\Downloads\IMG-20220620-WA0002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8663" y="1371600"/>
            <a:ext cx="2071688" cy="2800349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Прямоугольник 4"/>
          <p:cNvSpPr/>
          <p:nvPr/>
        </p:nvSpPr>
        <p:spPr>
          <a:xfrm>
            <a:off x="480213" y="4430837"/>
            <a:ext cx="27718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Федорова Валентина Валерьевна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директор Дома детского творчества «Радуга талантов»</a:t>
            </a:r>
            <a:endParaRPr lang="ru-RU" sz="105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848"/>
            <a:ext cx="2473960" cy="733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23820" y="21587"/>
            <a:ext cx="2520180" cy="746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88619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908720"/>
            <a:ext cx="8712968" cy="6124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      Грант </a:t>
            </a:r>
            <a:r>
              <a:rPr lang="ru-RU" sz="2400" b="1" i="1" dirty="0">
                <a:latin typeface="Times New Roman" panose="02020603050405020304" pitchFamily="18" charset="0"/>
                <a:ea typeface="Calibri" panose="020F0502020204030204" pitchFamily="34" charset="0"/>
              </a:rPr>
              <a:t>по </a:t>
            </a:r>
            <a:r>
              <a:rPr lang="ru-RU" sz="2400" b="1" i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привлечению и поддержке </a:t>
            </a:r>
            <a:r>
              <a:rPr lang="ru-RU" sz="2400" b="1" i="1" dirty="0">
                <a:latin typeface="Times New Roman" panose="02020603050405020304" pitchFamily="18" charset="0"/>
                <a:ea typeface="Calibri" panose="020F0502020204030204" pitchFamily="34" charset="0"/>
              </a:rPr>
              <a:t>перспективных выпускников педагогических вузов для работы в </a:t>
            </a:r>
            <a:r>
              <a:rPr lang="ru-RU" sz="2400" b="1" i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школах</a:t>
            </a:r>
            <a:r>
              <a:rPr lang="ru-RU" sz="2400" b="1" i="1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b="1" i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–</a:t>
            </a:r>
          </a:p>
          <a:p>
            <a:r>
              <a:rPr lang="ru-RU" sz="2400" b="1" i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7 педагогов</a:t>
            </a:r>
          </a:p>
          <a:p>
            <a:r>
              <a:rPr lang="ru-RU" sz="20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   </a:t>
            </a:r>
            <a:endParaRPr lang="ru-RU" sz="2400" dirty="0" smtClean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r>
              <a:rPr lang="ru-RU" sz="2400" b="1" i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     Республиканский конкурс на соискание гранта</a:t>
            </a:r>
          </a:p>
          <a:p>
            <a:r>
              <a:rPr lang="ru-RU" sz="2400" b="1" i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 «Наш </a:t>
            </a:r>
            <a:r>
              <a:rPr lang="ru-RU" sz="2400" b="1" i="1" dirty="0">
                <a:latin typeface="Times New Roman" panose="02020603050405020304" pitchFamily="18" charset="0"/>
                <a:ea typeface="Calibri" panose="020F0502020204030204" pitchFamily="34" charset="0"/>
              </a:rPr>
              <a:t>новый учитель» </a:t>
            </a:r>
            <a:r>
              <a:rPr lang="ru-RU" sz="2400" b="1" i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- 8 педагогов</a:t>
            </a:r>
          </a:p>
          <a:p>
            <a:r>
              <a:rPr lang="ru-RU" sz="2000" b="1" i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                                                                                 </a:t>
            </a:r>
            <a:r>
              <a:rPr lang="ru-RU" sz="2000" b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</a:p>
          <a:p>
            <a:r>
              <a:rPr lang="ru-RU" sz="2400" b="1" i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     </a:t>
            </a:r>
            <a:r>
              <a:rPr lang="ru-RU" sz="2400" b="1" i="1" dirty="0" err="1" smtClean="0">
                <a:latin typeface="Times New Roman" panose="02020603050405020304" pitchFamily="18" charset="0"/>
                <a:ea typeface="Calibri" panose="020F0502020204030204" pitchFamily="34" charset="0"/>
              </a:rPr>
              <a:t>Грантовый</a:t>
            </a:r>
            <a:r>
              <a:rPr lang="ru-RU" sz="2400" b="1" i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 конкурс «Поддержка </a:t>
            </a:r>
            <a:r>
              <a:rPr lang="ru-RU" sz="2400" b="1" i="1" dirty="0">
                <a:latin typeface="Times New Roman" panose="02020603050405020304" pitchFamily="18" charset="0"/>
                <a:ea typeface="Calibri" panose="020F0502020204030204" pitchFamily="34" charset="0"/>
              </a:rPr>
              <a:t>профессионального роста учителей общеобразовательных организаций </a:t>
            </a:r>
            <a:r>
              <a:rPr lang="ru-RU" sz="2400" b="1" i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РТ»:</a:t>
            </a:r>
            <a:endParaRPr lang="ru-RU" sz="2400" b="1" i="1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r>
              <a:rPr lang="ru-RU" sz="2400" b="1" i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b="1" i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-</a:t>
            </a:r>
            <a:r>
              <a:rPr lang="ru-RU" sz="2400" b="1" i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«</a:t>
            </a:r>
            <a:r>
              <a:rPr lang="ru-RU" sz="2400" b="1" i="1" dirty="0">
                <a:latin typeface="Times New Roman" panose="02020603050405020304" pitchFamily="18" charset="0"/>
                <a:ea typeface="Calibri" panose="020F0502020204030204" pitchFamily="34" charset="0"/>
              </a:rPr>
              <a:t>Учитель-наставник</a:t>
            </a:r>
            <a:r>
              <a:rPr lang="ru-RU" sz="2400" b="1" i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» - </a:t>
            </a:r>
            <a:r>
              <a:rPr lang="ru-RU" sz="2400" b="1" i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11 педагогов</a:t>
            </a:r>
          </a:p>
          <a:p>
            <a:r>
              <a:rPr lang="ru-RU" sz="2400" b="1" i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-«Учитель –мастер – </a:t>
            </a:r>
            <a:r>
              <a:rPr lang="ru-RU" sz="2400" b="1" i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20 педагогов</a:t>
            </a:r>
          </a:p>
          <a:p>
            <a:r>
              <a:rPr lang="ru-RU" sz="2400" b="1" i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-«Старший учитель» – </a:t>
            </a:r>
            <a:r>
              <a:rPr lang="ru-RU" sz="2400" b="1" i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7 педагогов</a:t>
            </a:r>
          </a:p>
          <a:p>
            <a:r>
              <a:rPr lang="ru-RU" sz="2400" b="1" i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-«Учитель –эксперт» - </a:t>
            </a:r>
            <a:r>
              <a:rPr lang="ru-RU" sz="2400" b="1" i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2 педагога</a:t>
            </a:r>
          </a:p>
          <a:p>
            <a:r>
              <a:rPr lang="ru-RU" sz="2400" b="1" i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-Грант «Лучший директор» – </a:t>
            </a:r>
            <a:r>
              <a:rPr lang="ru-RU" sz="2400" b="1" i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2 руководителя</a:t>
            </a:r>
          </a:p>
          <a:p>
            <a:endParaRPr lang="ru-RU" sz="2000" dirty="0" smtClean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r>
              <a:rPr lang="ru-RU" sz="2400" b="1" i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     </a:t>
            </a:r>
            <a:endParaRPr lang="ru-RU" sz="2000" b="1" dirty="0" smtClean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endParaRPr lang="ru-RU" sz="2000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23820" y="21587"/>
            <a:ext cx="2520180" cy="746944"/>
          </a:xfrm>
          <a:prstGeom prst="rect">
            <a:avLst/>
          </a:prstGeom>
        </p:spPr>
      </p:pic>
      <p:pic>
        <p:nvPicPr>
          <p:cNvPr id="4" name="Рисунок 3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848"/>
            <a:ext cx="2473960" cy="73342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563454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Сектор">
  <a:themeElements>
    <a:clrScheme name="Сектор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Сектор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ектор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3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2700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206</TotalTime>
  <Words>838</Words>
  <Application>Microsoft Office PowerPoint</Application>
  <PresentationFormat>Экран (4:3)</PresentationFormat>
  <Paragraphs>82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7" baseType="lpstr">
      <vt:lpstr>Calibri</vt:lpstr>
      <vt:lpstr>Century Gothic</vt:lpstr>
      <vt:lpstr>Monotype Corsiva</vt:lpstr>
      <vt:lpstr>Times New Roman</vt:lpstr>
      <vt:lpstr>Wingdings 3</vt:lpstr>
      <vt:lpstr>Сектор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Победители  Республиканского конкурса по реализации проектов, направленных на сохранение и развитие языков, традиций, культуры народов, проживающих на территории Республики Татарстан  (грант в размере 500 тыс.руб., 2022 год)   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Лариса</dc:creator>
  <cp:lastModifiedBy>User</cp:lastModifiedBy>
  <cp:revision>22</cp:revision>
  <dcterms:created xsi:type="dcterms:W3CDTF">2023-03-07T07:24:01Z</dcterms:created>
  <dcterms:modified xsi:type="dcterms:W3CDTF">2023-03-16T14:01:00Z</dcterms:modified>
</cp:coreProperties>
</file>